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3"/>
  </p:notesMasterIdLst>
  <p:sldIdLst>
    <p:sldId id="256" r:id="rId3"/>
    <p:sldId id="258" r:id="rId4"/>
    <p:sldId id="259" r:id="rId5"/>
    <p:sldId id="290" r:id="rId6"/>
    <p:sldId id="291" r:id="rId7"/>
    <p:sldId id="261" r:id="rId8"/>
    <p:sldId id="262" r:id="rId9"/>
    <p:sldId id="293" r:id="rId10"/>
    <p:sldId id="263" r:id="rId11"/>
    <p:sldId id="264" r:id="rId12"/>
    <p:sldId id="265" r:id="rId13"/>
    <p:sldId id="266" r:id="rId14"/>
    <p:sldId id="343" r:id="rId15"/>
    <p:sldId id="345" r:id="rId16"/>
    <p:sldId id="344" r:id="rId17"/>
    <p:sldId id="268" r:id="rId18"/>
    <p:sldId id="269" r:id="rId19"/>
    <p:sldId id="270" r:id="rId20"/>
    <p:sldId id="271" r:id="rId21"/>
    <p:sldId id="272" r:id="rId22"/>
    <p:sldId id="301" r:id="rId23"/>
    <p:sldId id="274" r:id="rId24"/>
    <p:sldId id="338" r:id="rId25"/>
    <p:sldId id="292" r:id="rId26"/>
    <p:sldId id="309" r:id="rId27"/>
    <p:sldId id="308" r:id="rId28"/>
    <p:sldId id="310" r:id="rId29"/>
    <p:sldId id="314" r:id="rId30"/>
    <p:sldId id="317" r:id="rId31"/>
    <p:sldId id="318" r:id="rId32"/>
    <p:sldId id="319" r:id="rId33"/>
    <p:sldId id="348" r:id="rId34"/>
    <p:sldId id="346" r:id="rId35"/>
    <p:sldId id="321" r:id="rId36"/>
    <p:sldId id="320" r:id="rId37"/>
    <p:sldId id="324" r:id="rId38"/>
    <p:sldId id="326" r:id="rId39"/>
    <p:sldId id="327" r:id="rId40"/>
    <p:sldId id="328" r:id="rId41"/>
    <p:sldId id="329" r:id="rId42"/>
    <p:sldId id="331" r:id="rId43"/>
    <p:sldId id="332" r:id="rId44"/>
    <p:sldId id="333" r:id="rId45"/>
    <p:sldId id="342" r:id="rId46"/>
    <p:sldId id="312" r:id="rId47"/>
    <p:sldId id="287" r:id="rId48"/>
    <p:sldId id="347" r:id="rId49"/>
    <p:sldId id="339" r:id="rId50"/>
    <p:sldId id="340" r:id="rId51"/>
    <p:sldId id="341" r:id="rId52"/>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46" autoAdjust="0"/>
  </p:normalViewPr>
  <p:slideViewPr>
    <p:cSldViewPr snapToGrid="0">
      <p:cViewPr varScale="1">
        <p:scale>
          <a:sx n="117" d="100"/>
          <a:sy n="117" d="100"/>
        </p:scale>
        <p:origin x="143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199705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337408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44</a:t>
            </a:fld>
            <a:endParaRPr lang="de-DE" sz="1300" b="0" strike="noStrike" spc="-1">
              <a:latin typeface="Times New Roman"/>
            </a:endParaRPr>
          </a:p>
        </p:txBody>
      </p:sp>
    </p:spTree>
    <p:extLst>
      <p:ext uri="{BB962C8B-B14F-4D97-AF65-F5344CB8AC3E}">
        <p14:creationId xmlns:p14="http://schemas.microsoft.com/office/powerpoint/2010/main" val="361089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46</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endParaRPr lang="de-DE" sz="2000" b="0" strike="noStrike" spc="-1" dirty="0">
              <a:latin typeface="Arial"/>
            </a:endParaRP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47</a:t>
            </a:fld>
            <a:endParaRPr lang="de-DE" sz="1300" b="0" strike="noStrike" spc="-1">
              <a:latin typeface="Times New Roman"/>
            </a:endParaRPr>
          </a:p>
        </p:txBody>
      </p:sp>
    </p:spTree>
    <p:extLst>
      <p:ext uri="{BB962C8B-B14F-4D97-AF65-F5344CB8AC3E}">
        <p14:creationId xmlns:p14="http://schemas.microsoft.com/office/powerpoint/2010/main" val="3270324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50</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13</a:t>
            </a:fld>
            <a:endParaRPr lang="de-DE" sz="1400" b="0" strike="noStrike" spc="-1">
              <a:latin typeface="Times New Roman"/>
            </a:endParaRPr>
          </a:p>
        </p:txBody>
      </p:sp>
    </p:spTree>
    <p:extLst>
      <p:ext uri="{BB962C8B-B14F-4D97-AF65-F5344CB8AC3E}">
        <p14:creationId xmlns:p14="http://schemas.microsoft.com/office/powerpoint/2010/main" val="238745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14</a:t>
            </a:fld>
            <a:endParaRPr lang="de-DE" sz="1400" b="0" strike="noStrike" spc="-1">
              <a:latin typeface="Times New Roman"/>
            </a:endParaRPr>
          </a:p>
        </p:txBody>
      </p:sp>
    </p:spTree>
    <p:extLst>
      <p:ext uri="{BB962C8B-B14F-4D97-AF65-F5344CB8AC3E}">
        <p14:creationId xmlns:p14="http://schemas.microsoft.com/office/powerpoint/2010/main" val="189992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15</a:t>
            </a:fld>
            <a:endParaRPr lang="de-DE" sz="1400" b="0" strike="noStrike" spc="-1">
              <a:latin typeface="Times New Roman"/>
            </a:endParaRPr>
          </a:p>
        </p:txBody>
      </p:sp>
    </p:spTree>
    <p:extLst>
      <p:ext uri="{BB962C8B-B14F-4D97-AF65-F5344CB8AC3E}">
        <p14:creationId xmlns:p14="http://schemas.microsoft.com/office/powerpoint/2010/main" val="11525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21</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23</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Diagramme/Swimlanes_new.bmp"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35.JP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35.JP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10</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11</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13</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0809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Abb.12a: Final 3D</a:t>
            </a:r>
            <a:endParaRPr lang="de-DE" sz="1200" b="0" strike="noStrike" spc="-1" dirty="0">
              <a:latin typeface="Arial"/>
            </a:endParaRPr>
          </a:p>
        </p:txBody>
      </p:sp>
      <p:pic>
        <p:nvPicPr>
          <p:cNvPr id="4" name="Grafik 3">
            <a:extLst>
              <a:ext uri="{FF2B5EF4-FFF2-40B4-BE49-F238E27FC236}">
                <a16:creationId xmlns:a16="http://schemas.microsoft.com/office/drawing/2014/main" id="{86BE07B2-59F1-49C7-BA2F-35D3DDEA3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2507860"/>
            <a:ext cx="7179329" cy="332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0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CF80C05-C9FC-416B-BBE0-E2D038E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7" y="2507860"/>
            <a:ext cx="7179325" cy="3324178"/>
          </a:xfrm>
          <a:prstGeom prst="rect">
            <a:avLst/>
          </a:prstGeom>
          <a:ln>
            <a:noFill/>
          </a:ln>
          <a:effectLst>
            <a:outerShdw blurRad="292100" dist="139700" dir="2700000" algn="tl" rotWithShape="0">
              <a:srgbClr val="333333">
                <a:alpha val="65000"/>
              </a:srgbClr>
            </a:outerShdw>
          </a:effectLst>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14</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Abb.12b: Final 3D</a:t>
            </a:r>
            <a:endParaRPr lang="de-DE" sz="1200" b="0" strike="noStrike" spc="-1" dirty="0">
              <a:latin typeface="Arial"/>
            </a:endParaRPr>
          </a:p>
        </p:txBody>
      </p:sp>
    </p:spTree>
    <p:extLst>
      <p:ext uri="{BB962C8B-B14F-4D97-AF65-F5344CB8AC3E}">
        <p14:creationId xmlns:p14="http://schemas.microsoft.com/office/powerpoint/2010/main" val="352028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explosion_total">
            <a:hlinkClick r:id="" action="ppaction://media"/>
            <a:extLst>
              <a:ext uri="{FF2B5EF4-FFF2-40B4-BE49-F238E27FC236}">
                <a16:creationId xmlns:a16="http://schemas.microsoft.com/office/drawing/2014/main" id="{32E61419-7851-48C9-A49A-A664D644F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5840" y="2503090"/>
            <a:ext cx="7179329" cy="3320440"/>
          </a:xfrm>
          <a:prstGeom prst="rect">
            <a:avLst/>
          </a:prstGeom>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15</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29687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Abb.12c: Final 3D</a:t>
            </a:r>
            <a:endParaRPr lang="de-DE" sz="1200" b="0" strike="noStrike" spc="-1" dirty="0">
              <a:latin typeface="Arial"/>
            </a:endParaRPr>
          </a:p>
        </p:txBody>
      </p:sp>
    </p:spTree>
    <p:extLst>
      <p:ext uri="{BB962C8B-B14F-4D97-AF65-F5344CB8AC3E}">
        <p14:creationId xmlns:p14="http://schemas.microsoft.com/office/powerpoint/2010/main" val="23516173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16</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17</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18</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19</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20</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21</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a:t>
            </a:r>
            <a:r>
              <a:rPr lang="de-DE" sz="1200" b="1" spc="-1" dirty="0" err="1">
                <a:solidFill>
                  <a:srgbClr val="000000"/>
                </a:solidFill>
                <a:latin typeface="Calibri"/>
                <a:hlinkClick r:id="rId3" action="ppaction://hlinkfile"/>
              </a:rPr>
              <a:t>Swimlane</a:t>
            </a:r>
            <a:r>
              <a:rPr lang="de-DE" sz="1200" b="1" spc="-1" dirty="0">
                <a:solidFill>
                  <a:srgbClr val="000000"/>
                </a:solidFill>
                <a:latin typeface="Calibri"/>
                <a:hlinkClick r:id="rId3" action="ppaction://hlinkfile"/>
              </a:rPr>
              <a:t>-Diagramm</a:t>
            </a:r>
            <a:endParaRPr lang="de-DE" sz="1200" b="1" spc="-1" dirty="0">
              <a:solidFill>
                <a:srgbClr val="000000"/>
              </a:solidFill>
              <a:latin typeface="Calibri"/>
            </a:endParaRP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4"/>
          <a:stretch>
            <a:fillRect/>
          </a:stretch>
        </p:blipFill>
        <p:spPr>
          <a:xfrm>
            <a:off x="868640" y="1976285"/>
            <a:ext cx="7497760" cy="2915526"/>
          </a:xfrm>
          <a:prstGeom prst="rect">
            <a:avLst/>
          </a:prstGeom>
        </p:spPr>
      </p:pic>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Abb.16: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Abb.17: Visualisierung des Firmengeländes </a:t>
            </a:r>
            <a:endParaRPr lang="de-DE" sz="1200" b="0" strike="noStrike" spc="-1" dirty="0">
              <a:latin typeface="Arial"/>
            </a:endParaRP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pic>
        <p:nvPicPr>
          <p:cNvPr id="10" name="Grafik 9">
            <a:extLst>
              <a:ext uri="{FF2B5EF4-FFF2-40B4-BE49-F238E27FC236}">
                <a16:creationId xmlns:a16="http://schemas.microsoft.com/office/drawing/2014/main" id="{A33FBE62-A23D-4500-B15D-D851D90704C7}"/>
              </a:ext>
            </a:extLst>
          </p:cNvPr>
          <p:cNvPicPr>
            <a:picLocks noChangeAspect="1"/>
          </p:cNvPicPr>
          <p:nvPr/>
        </p:nvPicPr>
        <p:blipFill rotWithShape="1">
          <a:blip r:embed="rId4">
            <a:extLst>
              <a:ext uri="{28A0092B-C50C-407E-A947-70E740481C1C}">
                <a14:useLocalDpi xmlns:a14="http://schemas.microsoft.com/office/drawing/2010/main" val="0"/>
              </a:ext>
            </a:extLst>
          </a:blip>
          <a:srcRect l="18176" r="12869" b="25256"/>
          <a:stretch/>
        </p:blipFill>
        <p:spPr>
          <a:xfrm>
            <a:off x="822960" y="1783977"/>
            <a:ext cx="3901440" cy="4228945"/>
          </a:xfrm>
          <a:prstGeom prst="rect">
            <a:avLst/>
          </a:prstGeom>
        </p:spPr>
      </p:pic>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6" name="CustomShape 4">
            <a:extLst>
              <a:ext uri="{FF2B5EF4-FFF2-40B4-BE49-F238E27FC236}">
                <a16:creationId xmlns:a16="http://schemas.microsoft.com/office/drawing/2014/main" id="{3058407F-66CF-4D7B-B521-2FCE21DED5A5}"/>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Problem: </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verletzte Personen finden und retten</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Gegenstände bergen</a:t>
            </a:r>
            <a:endParaRPr lang="de-DE" sz="1600" b="0" strike="noStrike" spc="-1">
              <a:latin typeface="Arial"/>
            </a:endParaRPr>
          </a:p>
          <a:p>
            <a:pPr>
              <a:lnSpc>
                <a:spcPct val="100000"/>
              </a:lnSpc>
            </a:pP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ohne andere Menschen in Gefahr zu bringen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Lösung:</a:t>
            </a:r>
            <a:endParaRPr lang="de-DE" sz="1600" b="0" strike="noStrike" spc="-1">
              <a:latin typeface="Arial"/>
            </a:endParaRPr>
          </a:p>
          <a:p>
            <a:pPr>
              <a:lnSpc>
                <a:spcPct val="100000"/>
              </a:lnSpc>
            </a:pPr>
            <a:r>
              <a:rPr lang="de-DE" sz="1600" b="0" strike="noStrike" spc="-1">
                <a:solidFill>
                  <a:srgbClr val="24292E"/>
                </a:solidFill>
                <a:latin typeface="-apple-system"/>
              </a:rPr>
              <a:t>Rescue Robot</a:t>
            </a:r>
            <a:endParaRPr lang="de-DE" sz="1600" b="0" strike="noStrike" spc="-1">
              <a:latin typeface="Arial"/>
            </a:endParaRPr>
          </a:p>
          <a:p>
            <a:pPr>
              <a:lnSpc>
                <a:spcPct val="100000"/>
              </a:lnSpc>
            </a:pPr>
            <a:endParaRPr lang="de-DE" sz="1600" b="0" strike="noStrike" spc="-1">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Tree>
    <p:extLst>
      <p:ext uri="{BB962C8B-B14F-4D97-AF65-F5344CB8AC3E}">
        <p14:creationId xmlns:p14="http://schemas.microsoft.com/office/powerpoint/2010/main" val="24049940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
        <p:nvSpPr>
          <p:cNvPr id="6" name="Textfeld 5">
            <a:extLst>
              <a:ext uri="{FF2B5EF4-FFF2-40B4-BE49-F238E27FC236}">
                <a16:creationId xmlns:a16="http://schemas.microsoft.com/office/drawing/2014/main" id="{3BAA2C23-5977-477D-B1DF-587FE9A29E93}"/>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6050CF49-A4CE-4071-8BC0-E19638B8050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24296025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218B694D-89B3-4734-AF05-27810513AAB1}"/>
              </a:ext>
            </a:extLst>
          </p:cNvPr>
          <p:cNvSpPr txBox="1"/>
          <p:nvPr/>
        </p:nvSpPr>
        <p:spPr>
          <a:xfrm rot="20155132">
            <a:off x="1407108" y="4971495"/>
            <a:ext cx="1911742" cy="369332"/>
          </a:xfrm>
          <a:prstGeom prst="rect">
            <a:avLst/>
          </a:prstGeom>
          <a:noFill/>
        </p:spPr>
        <p:txBody>
          <a:bodyPr wrap="none" rtlCol="0">
            <a:spAutoFit/>
          </a:bodyPr>
          <a:lstStyle/>
          <a:p>
            <a:r>
              <a:rPr lang="de-DE" b="1" dirty="0">
                <a:solidFill>
                  <a:srgbClr val="FF0000"/>
                </a:solidFill>
              </a:rPr>
              <a:t>Video aus Unity</a:t>
            </a:r>
          </a:p>
        </p:txBody>
      </p:sp>
      <p:sp>
        <p:nvSpPr>
          <p:cNvPr id="6" name="Textfeld 5">
            <a:extLst>
              <a:ext uri="{FF2B5EF4-FFF2-40B4-BE49-F238E27FC236}">
                <a16:creationId xmlns:a16="http://schemas.microsoft.com/office/drawing/2014/main" id="{E05A1D5B-304A-4592-AA88-03085CEEDB35}"/>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3F2F62BF-8A6F-40E7-9ACD-59EF4B6A943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13458296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sp>
        <p:nvSpPr>
          <p:cNvPr id="11" name="Textfeld 10">
            <a:extLst>
              <a:ext uri="{FF2B5EF4-FFF2-40B4-BE49-F238E27FC236}">
                <a16:creationId xmlns:a16="http://schemas.microsoft.com/office/drawing/2014/main" id="{02404591-0557-4850-8D21-FF4D01FC5550}"/>
              </a:ext>
            </a:extLst>
          </p:cNvPr>
          <p:cNvSpPr txBox="1"/>
          <p:nvPr/>
        </p:nvSpPr>
        <p:spPr>
          <a:xfrm rot="20155132">
            <a:off x="1407108" y="4971495"/>
            <a:ext cx="1911742" cy="369332"/>
          </a:xfrm>
          <a:prstGeom prst="rect">
            <a:avLst/>
          </a:prstGeom>
          <a:noFill/>
        </p:spPr>
        <p:txBody>
          <a:bodyPr wrap="none" rtlCol="0">
            <a:spAutoFit/>
          </a:bodyPr>
          <a:lstStyle/>
          <a:p>
            <a:r>
              <a:rPr lang="de-DE" b="1" dirty="0">
                <a:solidFill>
                  <a:srgbClr val="FF0000"/>
                </a:solidFill>
              </a:rPr>
              <a:t>Video aus Unity</a:t>
            </a:r>
          </a:p>
        </p:txBody>
      </p:sp>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10" name="Textfeld 9">
            <a:extLst>
              <a:ext uri="{FF2B5EF4-FFF2-40B4-BE49-F238E27FC236}">
                <a16:creationId xmlns:a16="http://schemas.microsoft.com/office/drawing/2014/main" id="{EE66EB48-FAA4-432F-ACED-4722D04B7B51}"/>
              </a:ext>
            </a:extLst>
          </p:cNvPr>
          <p:cNvSpPr txBox="1"/>
          <p:nvPr/>
        </p:nvSpPr>
        <p:spPr>
          <a:xfrm rot="20813924">
            <a:off x="1703427" y="5011051"/>
            <a:ext cx="1167948" cy="369332"/>
          </a:xfrm>
          <a:prstGeom prst="rect">
            <a:avLst/>
          </a:prstGeom>
          <a:noFill/>
        </p:spPr>
        <p:txBody>
          <a:bodyPr wrap="none" rtlCol="0">
            <a:spAutoFit/>
          </a:bodyPr>
          <a:lstStyle/>
          <a:p>
            <a:r>
              <a:rPr lang="de-DE" b="1" dirty="0">
                <a:solidFill>
                  <a:srgbClr val="FF0000"/>
                </a:solidFill>
              </a:rPr>
              <a:t>Video C#</a:t>
            </a:r>
          </a:p>
        </p:txBody>
      </p:sp>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8" name="Textfeld 7">
            <a:extLst>
              <a:ext uri="{FF2B5EF4-FFF2-40B4-BE49-F238E27FC236}">
                <a16:creationId xmlns:a16="http://schemas.microsoft.com/office/drawing/2014/main" id="{26A78D1C-AF39-4CF7-8C69-49AE2B7EC4AE}"/>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C50A0864-0F78-4B22-99B2-54232DE37108}"/>
              </a:ext>
            </a:extLst>
          </p:cNvPr>
          <p:cNvSpPr txBox="1"/>
          <p:nvPr/>
        </p:nvSpPr>
        <p:spPr>
          <a:xfrm rot="20813924">
            <a:off x="1703427" y="5011051"/>
            <a:ext cx="1167948" cy="369332"/>
          </a:xfrm>
          <a:prstGeom prst="rect">
            <a:avLst/>
          </a:prstGeom>
          <a:noFill/>
        </p:spPr>
        <p:txBody>
          <a:bodyPr wrap="none" rtlCol="0">
            <a:spAutoFit/>
          </a:bodyPr>
          <a:lstStyle/>
          <a:p>
            <a:r>
              <a:rPr lang="de-DE" b="1" dirty="0">
                <a:solidFill>
                  <a:srgbClr val="FF0000"/>
                </a:solidFill>
              </a:rPr>
              <a:t>Video C#</a:t>
            </a:r>
          </a:p>
        </p:txBody>
      </p:sp>
    </p:spTree>
    <p:extLst>
      <p:ext uri="{BB962C8B-B14F-4D97-AF65-F5344CB8AC3E}">
        <p14:creationId xmlns:p14="http://schemas.microsoft.com/office/powerpoint/2010/main" val="943321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45</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46</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4907113" cy="4555093"/>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4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400" dirty="0"/>
              <a:t>Kinematik, Dichtigkeitsprüfungen, Flow Simulation</a:t>
            </a:r>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0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400" dirty="0"/>
              <a:t>Diagonales Fahren des Bots </a:t>
            </a:r>
          </a:p>
          <a:p>
            <a:pPr marL="742950" lvl="1" indent="-285750">
              <a:buClr>
                <a:schemeClr val="bg1">
                  <a:lumMod val="50000"/>
                </a:schemeClr>
              </a:buClr>
              <a:buFont typeface="Wingdings" panose="05000000000000000000" pitchFamily="2" charset="2"/>
              <a:buChar char="§"/>
            </a:pPr>
            <a:r>
              <a:rPr lang="de-DE" sz="1400" dirty="0"/>
              <a:t>Einfügen von Nebel, inkl. Sichteinschränkung</a:t>
            </a:r>
          </a:p>
          <a:p>
            <a:pPr marL="742950" lvl="1" indent="-285750">
              <a:buClr>
                <a:schemeClr val="bg1">
                  <a:lumMod val="50000"/>
                </a:schemeClr>
              </a:buClr>
              <a:buFont typeface="Wingdings" panose="05000000000000000000" pitchFamily="2" charset="2"/>
              <a:buChar char="§"/>
            </a:pPr>
            <a:r>
              <a:rPr lang="de-DE" sz="1400" dirty="0"/>
              <a:t>Verschieben von Gegenstände</a:t>
            </a:r>
          </a:p>
          <a:p>
            <a:pPr marL="742950" lvl="1" indent="-285750">
              <a:buClr>
                <a:schemeClr val="bg1">
                  <a:lumMod val="50000"/>
                </a:schemeClr>
              </a:buClr>
              <a:buFont typeface="Wingdings" panose="05000000000000000000" pitchFamily="2" charset="2"/>
              <a:buChar char="§"/>
            </a:pPr>
            <a:endParaRPr lang="de-DE" sz="1600" dirty="0"/>
          </a:p>
        </p:txBody>
      </p:sp>
      <p:pic>
        <p:nvPicPr>
          <p:cNvPr id="4" name="flowsim_air_front">
            <a:hlinkClick r:id="" action="ppaction://media"/>
            <a:extLst>
              <a:ext uri="{FF2B5EF4-FFF2-40B4-BE49-F238E27FC236}">
                <a16:creationId xmlns:a16="http://schemas.microsoft.com/office/drawing/2014/main" id="{91A6EB68-AB30-43FE-AFE4-B7AEFC51F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772" y="3262170"/>
            <a:ext cx="3587131" cy="1440458"/>
          </a:xfrm>
          <a:prstGeom prst="rect">
            <a:avLst/>
          </a:prstGeom>
        </p:spPr>
      </p:pic>
      <p:sp>
        <p:nvSpPr>
          <p:cNvPr id="5" name="Textfeld 4">
            <a:extLst>
              <a:ext uri="{FF2B5EF4-FFF2-40B4-BE49-F238E27FC236}">
                <a16:creationId xmlns:a16="http://schemas.microsoft.com/office/drawing/2014/main" id="{081006C4-58C4-460C-8A78-957E5551D124}"/>
              </a:ext>
            </a:extLst>
          </p:cNvPr>
          <p:cNvSpPr txBox="1"/>
          <p:nvPr/>
        </p:nvSpPr>
        <p:spPr>
          <a:xfrm>
            <a:off x="1257300" y="4702628"/>
            <a:ext cx="2020105" cy="276999"/>
          </a:xfrm>
          <a:prstGeom prst="rect">
            <a:avLst/>
          </a:prstGeom>
          <a:noFill/>
        </p:spPr>
        <p:txBody>
          <a:bodyPr wrap="none" rtlCol="0">
            <a:spAutoFit/>
          </a:bodyPr>
          <a:lstStyle/>
          <a:p>
            <a:r>
              <a:rPr lang="de-DE" sz="1200" b="1" dirty="0"/>
              <a:t>Abb.27 : Flow Simulation</a:t>
            </a:r>
          </a:p>
        </p:txBody>
      </p:sp>
      <p:pic>
        <p:nvPicPr>
          <p:cNvPr id="7" name="Grafik 6">
            <a:extLst>
              <a:ext uri="{FF2B5EF4-FFF2-40B4-BE49-F238E27FC236}">
                <a16:creationId xmlns:a16="http://schemas.microsoft.com/office/drawing/2014/main" id="{DB486064-BBDF-4876-995A-3FB86806390E}"/>
              </a:ext>
            </a:extLst>
          </p:cNvPr>
          <p:cNvPicPr>
            <a:picLocks noChangeAspect="1"/>
          </p:cNvPicPr>
          <p:nvPr/>
        </p:nvPicPr>
        <p:blipFill>
          <a:blip r:embed="rId6"/>
          <a:stretch>
            <a:fillRect/>
          </a:stretch>
        </p:blipFill>
        <p:spPr>
          <a:xfrm>
            <a:off x="5034226" y="3201678"/>
            <a:ext cx="2546976" cy="1561442"/>
          </a:xfrm>
          <a:prstGeom prst="rect">
            <a:avLst/>
          </a:prstGeom>
        </p:spPr>
      </p:pic>
      <p:sp>
        <p:nvSpPr>
          <p:cNvPr id="8" name="Textfeld 7">
            <a:extLst>
              <a:ext uri="{FF2B5EF4-FFF2-40B4-BE49-F238E27FC236}">
                <a16:creationId xmlns:a16="http://schemas.microsoft.com/office/drawing/2014/main" id="{5A498293-D69E-498D-B4C8-7BE195703325}"/>
              </a:ext>
            </a:extLst>
          </p:cNvPr>
          <p:cNvSpPr txBox="1"/>
          <p:nvPr/>
        </p:nvSpPr>
        <p:spPr>
          <a:xfrm>
            <a:off x="5034226" y="4732630"/>
            <a:ext cx="2252540" cy="276999"/>
          </a:xfrm>
          <a:prstGeom prst="rect">
            <a:avLst/>
          </a:prstGeom>
          <a:noFill/>
        </p:spPr>
        <p:txBody>
          <a:bodyPr wrap="none" rtlCol="0">
            <a:spAutoFit/>
          </a:bodyPr>
          <a:lstStyle/>
          <a:p>
            <a:r>
              <a:rPr lang="de-DE" sz="1200" b="1" dirty="0"/>
              <a:t>Abb.28 : Kinematik Greifarm</a:t>
            </a:r>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2050790"/>
            <a:ext cx="8338586" cy="3860940"/>
          </a:xfrm>
          <a:prstGeom prst="rect">
            <a:avLst/>
          </a:prstGeom>
          <a:ln>
            <a:noFill/>
          </a:ln>
        </p:spPr>
      </p:pic>
      <p:sp>
        <p:nvSpPr>
          <p:cNvPr id="99" name="TextShape 1"/>
          <p:cNvSpPr txBox="1"/>
          <p:nvPr/>
        </p:nvSpPr>
        <p:spPr>
          <a:xfrm>
            <a:off x="850500" y="-295136"/>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1600" b="0" strike="noStrike" spc="-52" dirty="0">
                <a:solidFill>
                  <a:srgbClr val="999999"/>
                </a:solidFill>
                <a:latin typeface="Calibri Light"/>
              </a:rPr>
              <a:t>- Gruppe 2 -</a:t>
            </a:r>
            <a:endParaRPr lang="en-US" sz="16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34F308DA-7E75-44D9-B947-1B12DBA76F30}"/>
              </a:ext>
            </a:extLst>
          </p:cNvPr>
          <p:cNvSpPr txBox="1"/>
          <p:nvPr/>
        </p:nvSpPr>
        <p:spPr>
          <a:xfrm>
            <a:off x="751114" y="5448894"/>
            <a:ext cx="3736407" cy="646331"/>
          </a:xfrm>
          <a:prstGeom prst="rect">
            <a:avLst/>
          </a:prstGeom>
          <a:noFill/>
        </p:spPr>
        <p:txBody>
          <a:bodyPr wrap="none" rtlCol="0">
            <a:spAutoFit/>
          </a:bodyPr>
          <a:lstStyle/>
          <a:p>
            <a:r>
              <a:rPr lang="de-DE"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„Lass wen retten!“</a:t>
            </a:r>
          </a:p>
        </p:txBody>
      </p:sp>
      <p:sp>
        <p:nvSpPr>
          <p:cNvPr id="100" name="TextShape 2"/>
          <p:cNvSpPr txBox="1"/>
          <p:nvPr/>
        </p:nvSpPr>
        <p:spPr>
          <a:xfrm>
            <a:off x="850500" y="1767134"/>
            <a:ext cx="6413040" cy="890280"/>
          </a:xfrm>
          <a:prstGeom prst="rect">
            <a:avLst/>
          </a:prstGeom>
          <a:noFill/>
          <a:ln>
            <a:noFill/>
          </a:ln>
        </p:spPr>
        <p:txBody>
          <a:bodyPr anchor="ctr">
            <a:normAutofit/>
          </a:bodyPr>
          <a:lstStyle/>
          <a:p>
            <a:pPr algn="just">
              <a:lnSpc>
                <a:spcPct val="90000"/>
              </a:lnSpc>
            </a:pPr>
            <a:r>
              <a:rPr lang="de-DE" sz="1600" b="0" strike="noStrike" cap="all" spc="-52" dirty="0">
                <a:solidFill>
                  <a:srgbClr val="999999"/>
                </a:solidFill>
                <a:latin typeface="Calibri Light"/>
              </a:rPr>
              <a:t>Bruno Berger / Lukas Walter / Melanie Löbel</a:t>
            </a:r>
            <a:endParaRPr lang="de-DE" sz="1600" b="0" strike="noStrike" spc="-1" dirty="0">
              <a:latin typeface="Arial"/>
            </a:endParaRPr>
          </a:p>
        </p:txBody>
      </p:sp>
    </p:spTree>
    <p:extLst>
      <p:ext uri="{BB962C8B-B14F-4D97-AF65-F5344CB8AC3E}">
        <p14:creationId xmlns:p14="http://schemas.microsoft.com/office/powerpoint/2010/main" val="23795365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Abb.12a-c	Final 3D</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Abb.13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4547312"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solidFill>
                  <a:srgbClr val="000000"/>
                </a:solidFill>
                <a:latin typeface="Calibri" panose="020F0502020204030204" pitchFamily="34" charset="0"/>
                <a:cs typeface="Calibri" panose="020F0502020204030204" pitchFamily="34" charset="0"/>
              </a:rPr>
              <a:t>Abb.15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Abb.16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Abb.18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Abb.19</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pc="-1" dirty="0">
                <a:solidFill>
                  <a:srgbClr val="000000"/>
                </a:solidFill>
                <a:latin typeface="Calibri" panose="020F0502020204030204" pitchFamily="34" charset="0"/>
                <a:cs typeface="Calibri" panose="020F0502020204030204" pitchFamily="34" charset="0"/>
              </a:rPr>
              <a:t>Abb.20	3D Ansicht Rückseite (NFR1+2)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	</a:t>
            </a:r>
            <a:r>
              <a:rPr lang="de-DE" sz="1200" spc="-1" dirty="0">
                <a:latin typeface="Calibri" panose="020F0502020204030204" pitchFamily="34" charset="0"/>
                <a:cs typeface="Calibri" panose="020F0502020204030204" pitchFamily="34" charset="0"/>
              </a:rPr>
              <a:t>Darstellung des beweglichen Greifers (NFR3.1) [GRAB1]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Abb.22	</a:t>
            </a:r>
            <a:r>
              <a:rPr lang="de-DE" sz="1200" spc="-1" dirty="0">
                <a:latin typeface="Calibri" panose="020F0502020204030204" pitchFamily="34" charset="0"/>
                <a:cs typeface="Calibri" panose="020F0502020204030204" pitchFamily="34" charset="0"/>
              </a:rPr>
              <a:t>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23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Abb.24	</a:t>
            </a:r>
            <a:r>
              <a:rPr lang="de-DE" sz="1200" spc="-1" dirty="0">
                <a:latin typeface="Calibri" panose="020F0502020204030204" pitchFamily="34" charset="0"/>
                <a:cs typeface="Calibri" panose="020F0502020204030204" pitchFamily="34" charset="0"/>
              </a:rPr>
              <a:t>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Implementierung Peripherie (NFR8)</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1884703"/>
            <a:ext cx="5943493" cy="343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5</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9152889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50</a:t>
            </a:fld>
            <a:endParaRPr lang="de-DE" sz="1050" b="0" strike="noStrike" spc="-1">
              <a:latin typeface="Times New Roman"/>
            </a:endParaRPr>
          </a:p>
        </p:txBody>
      </p:sp>
      <p:sp>
        <p:nvSpPr>
          <p:cNvPr id="288" name="CustomShape 3"/>
          <p:cNvSpPr/>
          <p:nvPr/>
        </p:nvSpPr>
        <p:spPr>
          <a:xfrm>
            <a:off x="828360" y="1884960"/>
            <a:ext cx="5708720" cy="286086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27 	</a:t>
            </a:r>
            <a:r>
              <a:rPr lang="de-DE" sz="1200" dirty="0">
                <a:latin typeface="Calibri" panose="020F0502020204030204" pitchFamily="34" charset="0"/>
                <a:cs typeface="Calibri" panose="020F0502020204030204" pitchFamily="34" charset="0"/>
              </a:rPr>
              <a:t>Flow Simulation</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Abb.28</a:t>
            </a:r>
            <a:r>
              <a:rPr lang="de-DE" sz="1200" spc="-1" dirty="0">
                <a:latin typeface="Calibri" panose="020F0502020204030204" pitchFamily="34" charset="0"/>
                <a:cs typeface="Calibri" panose="020F0502020204030204" pitchFamily="34" charset="0"/>
              </a:rPr>
              <a:t> 	Kinematik Greifarm</a:t>
            </a: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Tab.1 	</a:t>
            </a:r>
            <a:r>
              <a:rPr lang="de-DE" sz="1200" spc="-1" dirty="0" err="1">
                <a:latin typeface="Calibri" panose="020F0502020204030204" pitchFamily="34" charset="0"/>
                <a:cs typeface="Calibri" panose="020F0502020204030204" pitchFamily="34" charset="0"/>
              </a:rPr>
              <a:t>Requirements</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Video1	</a:t>
            </a:r>
            <a:r>
              <a:rPr lang="de-DE" sz="1200" b="1" spc="-1" dirty="0">
                <a:latin typeface="Calibri"/>
              </a:rPr>
              <a:t> </a:t>
            </a:r>
            <a:r>
              <a:rPr lang="de-DE" sz="1200" spc="-1" dirty="0">
                <a:latin typeface="Calibri"/>
              </a:rPr>
              <a:t>Visuelle Darstellung  „</a:t>
            </a:r>
            <a:r>
              <a:rPr lang="de-DE" sz="1200" spc="-1" dirty="0" err="1">
                <a:latin typeface="Calibri"/>
              </a:rPr>
              <a:t>Locomotion</a:t>
            </a:r>
            <a:r>
              <a:rPr lang="de-DE" sz="1200" spc="-1" dirty="0">
                <a:latin typeface="Calibri"/>
              </a:rPr>
              <a:t>“ in Unity</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Video2	</a:t>
            </a:r>
            <a:r>
              <a:rPr lang="de-DE" sz="1200" spc="-1" dirty="0">
                <a:latin typeface="Calibri"/>
              </a:rPr>
              <a:t> C# Implementierung „</a:t>
            </a:r>
            <a:r>
              <a:rPr lang="de-DE" sz="1200" spc="-1" dirty="0" err="1">
                <a:latin typeface="Calibri"/>
              </a:rPr>
              <a:t>Detect</a:t>
            </a:r>
            <a:r>
              <a:rPr lang="de-DE" sz="1200" spc="-1" dirty="0">
                <a:latin typeface="Calibri"/>
              </a:rPr>
              <a:t> and </a:t>
            </a:r>
            <a:r>
              <a:rPr lang="de-DE" sz="1200" spc="-1" dirty="0" err="1">
                <a:latin typeface="Calibri"/>
              </a:rPr>
              <a:t>rescue</a:t>
            </a:r>
            <a:r>
              <a:rPr lang="de-DE" sz="1200" spc="-1" dirty="0">
                <a:latin typeface="Calibri"/>
              </a:rPr>
              <a:t> </a:t>
            </a:r>
            <a:r>
              <a:rPr lang="de-DE" sz="1200" spc="-1" dirty="0" err="1">
                <a:latin typeface="Calibri"/>
              </a:rPr>
              <a:t>obstacle</a:t>
            </a:r>
            <a:r>
              <a:rPr lang="de-DE" sz="1200" spc="-1" dirty="0">
                <a:latin typeface="Calibri"/>
              </a:rPr>
              <a:t>“ </a:t>
            </a:r>
          </a:p>
          <a:p>
            <a:endParaRPr lang="de-DE" sz="1200" spc="-1" dirty="0">
              <a:latin typeface="Calibri"/>
              <a:cs typeface="Calibri" panose="020F0502020204030204" pitchFamily="34" charset="0"/>
            </a:endParaRPr>
          </a:p>
          <a:p>
            <a:endParaRPr lang="de-DE" sz="1200" spc="-1" dirty="0">
              <a:latin typeface="Calibri"/>
              <a:cs typeface="Calibri" panose="020F0502020204030204" pitchFamily="34" charset="0"/>
            </a:endParaRPr>
          </a:p>
          <a:p>
            <a:r>
              <a:rPr lang="de-DE" sz="1200" b="0" i="1" strike="noStrike" spc="-1" dirty="0">
                <a:solidFill>
                  <a:srgbClr val="000000"/>
                </a:solidFill>
                <a:latin typeface="Calibri" panose="020F0502020204030204" pitchFamily="34" charset="0"/>
                <a:cs typeface="Calibri" panose="020F0502020204030204" pitchFamily="34" charset="0"/>
              </a:rPr>
              <a:t>[GRAB1] </a:t>
            </a:r>
            <a:r>
              <a:rPr lang="de-DE" sz="1200" spc="-1" dirty="0">
                <a:solidFill>
                  <a:srgbClr val="000000"/>
                </a:solidFill>
                <a:latin typeface="Calibri" panose="020F0502020204030204" pitchFamily="34" charset="0"/>
                <a:cs typeface="Calibri" panose="020F0502020204030204" pitchFamily="34" charset="0"/>
              </a:rPr>
              <a:t>	</a:t>
            </a:r>
            <a:r>
              <a:rPr lang="de-DE" sz="1200" b="0" strike="noStrike" spc="-1" dirty="0">
                <a:latin typeface="Calibri" panose="020F0502020204030204" pitchFamily="34" charset="0"/>
                <a:cs typeface="Calibri" panose="020F0502020204030204" pitchFamily="34" charset="0"/>
              </a:rPr>
              <a:t>https://grabcad.com/library/4-bar-linkage-gripper-with-dynamixel-rx-64-1</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6</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7</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8</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9</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2351</Words>
  <Application>Microsoft Office PowerPoint</Application>
  <PresentationFormat>Bildschirmpräsentation (4:3)</PresentationFormat>
  <Paragraphs>543</Paragraphs>
  <Slides>50</Slides>
  <Notes>34</Notes>
  <HiddenSlides>0</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50</vt:i4>
      </vt:variant>
    </vt:vector>
  </HeadingPairs>
  <TitlesOfParts>
    <vt:vector size="59"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Melanie Löbel</cp:lastModifiedBy>
  <cp:revision>570</cp:revision>
  <cp:lastPrinted>2020-08-12T10:51:35Z</cp:lastPrinted>
  <dcterms:created xsi:type="dcterms:W3CDTF">2019-04-05T07:17:35Z</dcterms:created>
  <dcterms:modified xsi:type="dcterms:W3CDTF">2020-08-23T16:08:14Z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